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87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868" y="37469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006" y="347397"/>
            <a:ext cx="5419249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1626394"/>
            <a:ext cx="7108508" cy="2000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Handwritten Digit Recognition using CNN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1180267" y="3712250"/>
            <a:ext cx="7108508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Deep Learning for MNIST Classification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1180267" y="5099090"/>
            <a:ext cx="710850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filename: mnist_digit_recognizer.py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80267" y="5680472"/>
            <a:ext cx="710850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accuracy: 99.14%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180267" y="6261854"/>
            <a:ext cx="710850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Metric: Test Accuracy 99.14%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3407" y="359926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920002"/>
            <a:ext cx="8128516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Recommendations &amp; Next Steps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3013591"/>
            <a:ext cx="3947636" cy="3295888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210747" y="3044071"/>
            <a:ext cx="3886676" cy="640080"/>
          </a:xfrm>
          <a:prstGeom prst="roundRect">
            <a:avLst>
              <a:gd name="adj" fmla="val 24289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2994065" y="3164086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1424107" y="389751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Augmentation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24107" y="4358878"/>
            <a:ext cx="3459956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real-time augmentation (random rotations, zooms, shifts) during training to simulate messier handwriting and push accuracy towards 99.8%.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341263" y="3013591"/>
            <a:ext cx="3947755" cy="3295888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371743" y="3044071"/>
            <a:ext cx="3886795" cy="640080"/>
          </a:xfrm>
          <a:prstGeom prst="roundRect">
            <a:avLst>
              <a:gd name="adj" fmla="val 24289"/>
            </a:avLst>
          </a:prstGeom>
          <a:solidFill>
            <a:srgbClr val="CEE6FD"/>
          </a:solidFill>
          <a:ln/>
        </p:spPr>
      </p:sp>
      <p:sp>
        <p:nvSpPr>
          <p:cNvPr id="11" name="Text 9"/>
          <p:cNvSpPr/>
          <p:nvPr/>
        </p:nvSpPr>
        <p:spPr>
          <a:xfrm>
            <a:off x="7155061" y="3164086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5585103" y="389751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585103" y="4358878"/>
            <a:ext cx="3460075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is lightweight (1.6 MB) and accurate enough for deployment in mobile apps (via TensorFlow Lite) or web services for real-time digit recognition.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9502378" y="3013591"/>
            <a:ext cx="3947755" cy="3295888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532858" y="3044071"/>
            <a:ext cx="3886795" cy="640080"/>
          </a:xfrm>
          <a:prstGeom prst="roundRect">
            <a:avLst>
              <a:gd name="adj" fmla="val 24289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11316176" y="3164086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9746218" y="389751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Error Analysis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746218" y="4358878"/>
            <a:ext cx="3460075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Investigate the remaining &lt;1% errors—likely ambiguous digits that even humans might misread. Specialized fine-tuning could address these 'hard' samples.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717" y="338614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2410778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3504367"/>
            <a:ext cx="3947636" cy="2314456"/>
          </a:xfrm>
          <a:prstGeom prst="roundRect">
            <a:avLst>
              <a:gd name="adj" fmla="val 8298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24107" y="374820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24107" y="4209574"/>
            <a:ext cx="3459956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 computer vision system to automatically recognize and classify handwritten digits (0-9) with high accuracy.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341263" y="3504367"/>
            <a:ext cx="3947755" cy="2314456"/>
          </a:xfrm>
          <a:prstGeom prst="roundRect">
            <a:avLst>
              <a:gd name="adj" fmla="val 8298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85103" y="3748207"/>
            <a:ext cx="299668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Real-world Applications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5585103" y="4209574"/>
            <a:ext cx="3460075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bank check reading, postal mail sorting, and form digitization.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9502378" y="3504367"/>
            <a:ext cx="3947755" cy="2314456"/>
          </a:xfrm>
          <a:prstGeom prst="roundRect">
            <a:avLst>
              <a:gd name="adj" fmla="val 8298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746218" y="374820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746218" y="4209574"/>
            <a:ext cx="3460075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 deep learning model that generalizes well to unseen handwriting styles.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0186" y="321899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826538"/>
            <a:ext cx="636615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Overview: MNIST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2920127"/>
            <a:ext cx="6028253" cy="1698784"/>
          </a:xfrm>
          <a:prstGeom prst="roundRect">
            <a:avLst>
              <a:gd name="adj" fmla="val 11305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1393627" y="313348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Structure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393627" y="3594854"/>
            <a:ext cx="560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70,000 grayscale images of handwritten digits.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1880" y="2920127"/>
            <a:ext cx="6028253" cy="1698784"/>
          </a:xfrm>
          <a:prstGeom prst="roundRect">
            <a:avLst>
              <a:gd name="adj" fmla="val 11305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7635240" y="313348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Split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635240" y="3594854"/>
            <a:ext cx="560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Training Set 60,000 images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635240" y="4064198"/>
            <a:ext cx="560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Testing Set 10,000 images.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1180267" y="4832271"/>
            <a:ext cx="6028253" cy="1570792"/>
          </a:xfrm>
          <a:prstGeom prst="roundRect">
            <a:avLst>
              <a:gd name="adj" fmla="val 12226"/>
            </a:avLst>
          </a:prstGeom>
          <a:solidFill>
            <a:srgbClr val="CEE6FD"/>
          </a:solidFill>
          <a:ln/>
        </p:spPr>
      </p:sp>
      <p:sp>
        <p:nvSpPr>
          <p:cNvPr id="12" name="Text 10"/>
          <p:cNvSpPr/>
          <p:nvPr/>
        </p:nvSpPr>
        <p:spPr>
          <a:xfrm>
            <a:off x="1393627" y="504563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Image Dimensions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393627" y="5506998"/>
            <a:ext cx="560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28×28 pixels (28×28×1 channel).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421880" y="4832271"/>
            <a:ext cx="6028253" cy="1570792"/>
          </a:xfrm>
          <a:prstGeom prst="roundRect">
            <a:avLst>
              <a:gd name="adj" fmla="val 12226"/>
            </a:avLst>
          </a:prstGeom>
          <a:solidFill>
            <a:srgbClr val="CEE6FD"/>
          </a:solidFill>
          <a:ln/>
        </p:spPr>
      </p:sp>
      <p:sp>
        <p:nvSpPr>
          <p:cNvPr id="15" name="Text 13"/>
          <p:cNvSpPr/>
          <p:nvPr/>
        </p:nvSpPr>
        <p:spPr>
          <a:xfrm>
            <a:off x="7635240" y="504563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Normalization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635240" y="5506998"/>
            <a:ext cx="560153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Pixel values normalized from 0-255 to [0, 1] range to accelerate model convergence.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7322" y="344200"/>
            <a:ext cx="13763387" cy="7742753"/>
          </a:xfrm>
          <a:prstGeom prst="roundRect">
            <a:avLst>
              <a:gd name="adj" fmla="val 3847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255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57526" y="812721"/>
            <a:ext cx="909816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 from EDA &amp; Visualization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1157526" y="1872972"/>
            <a:ext cx="3967163" cy="1899642"/>
          </a:xfrm>
          <a:prstGeom prst="roundRect">
            <a:avLst>
              <a:gd name="adj" fmla="val 577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34666" y="1872972"/>
            <a:ext cx="91440" cy="1899642"/>
          </a:xfrm>
          <a:prstGeom prst="roundRect">
            <a:avLst>
              <a:gd name="adj" fmla="val 203616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1455777" y="2102644"/>
            <a:ext cx="258591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Uniformity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455777" y="2549962"/>
            <a:ext cx="343923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is well-balanced across all 10 classes (digits 0-9), preventing class imbalance bias.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31500" y="1872972"/>
            <a:ext cx="3967282" cy="1899642"/>
          </a:xfrm>
          <a:prstGeom prst="roundRect">
            <a:avLst>
              <a:gd name="adj" fmla="val 577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308640" y="1872972"/>
            <a:ext cx="91440" cy="1899642"/>
          </a:xfrm>
          <a:prstGeom prst="roundRect">
            <a:avLst>
              <a:gd name="adj" fmla="val 203616"/>
            </a:avLst>
          </a:prstGeom>
          <a:solidFill>
            <a:srgbClr val="84C1FA"/>
          </a:solidFill>
          <a:ln/>
        </p:spPr>
      </p:sp>
      <p:sp>
        <p:nvSpPr>
          <p:cNvPr id="10" name="Text 8"/>
          <p:cNvSpPr/>
          <p:nvPr/>
        </p:nvSpPr>
        <p:spPr>
          <a:xfrm>
            <a:off x="5629751" y="2102644"/>
            <a:ext cx="258591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Variance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629751" y="2549962"/>
            <a:ext cx="3439358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 variation in writing styles—different stroke thickness, slant, and loop sizes.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05593" y="1872972"/>
            <a:ext cx="3967163" cy="1899642"/>
          </a:xfrm>
          <a:prstGeom prst="roundRect">
            <a:avLst>
              <a:gd name="adj" fmla="val 577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482733" y="1872972"/>
            <a:ext cx="91440" cy="1899642"/>
          </a:xfrm>
          <a:prstGeom prst="roundRect">
            <a:avLst>
              <a:gd name="adj" fmla="val 203616"/>
            </a:avLst>
          </a:prstGeom>
          <a:solidFill>
            <a:srgbClr val="84C1FA"/>
          </a:solidFill>
          <a:ln/>
        </p:spPr>
      </p:sp>
      <p:sp>
        <p:nvSpPr>
          <p:cNvPr id="14" name="Text 12"/>
          <p:cNvSpPr/>
          <p:nvPr/>
        </p:nvSpPr>
        <p:spPr>
          <a:xfrm>
            <a:off x="9803844" y="2102644"/>
            <a:ext cx="258591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Confusion Zones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803844" y="2549962"/>
            <a:ext cx="343923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Potential confusion between similar digits like '1' vs '7', '3' vs '5', '4' vs '9'.</a:t>
            </a:r>
            <a:endParaRPr lang="en-US" sz="16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82" y="4005263"/>
            <a:ext cx="11903393" cy="3412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717" y="341887"/>
            <a:ext cx="13763387" cy="7779187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6858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043583" y="723186"/>
            <a:ext cx="4358283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CNN Architecture</a:t>
            </a:r>
            <a:endParaRPr lang="en-US" sz="3400" dirty="0"/>
          </a:p>
        </p:txBody>
      </p:sp>
      <p:sp>
        <p:nvSpPr>
          <p:cNvPr id="4" name="Shape 2"/>
          <p:cNvSpPr/>
          <p:nvPr/>
        </p:nvSpPr>
        <p:spPr>
          <a:xfrm>
            <a:off x="1043583" y="1616631"/>
            <a:ext cx="174308" cy="1045964"/>
          </a:xfrm>
          <a:prstGeom prst="roundRect">
            <a:avLst>
              <a:gd name="adj" fmla="val 90013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1392198" y="1790938"/>
            <a:ext cx="217908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Input Layer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392198" y="2167771"/>
            <a:ext cx="1219461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28×28×1 image.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1305044" y="2836902"/>
            <a:ext cx="174308" cy="1045964"/>
          </a:xfrm>
          <a:prstGeom prst="roundRect">
            <a:avLst>
              <a:gd name="adj" fmla="val 90013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1653659" y="3011210"/>
            <a:ext cx="2641759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Extraction Block 1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653659" y="3388043"/>
            <a:ext cx="11933158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Conv2D (32 filters) → BatchNorm → ReLU → MaxPooling.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1566505" y="4057174"/>
            <a:ext cx="174308" cy="1045964"/>
          </a:xfrm>
          <a:prstGeom prst="roundRect">
            <a:avLst>
              <a:gd name="adj" fmla="val 90013"/>
            </a:avLst>
          </a:prstGeom>
          <a:solidFill>
            <a:srgbClr val="CEE6FD"/>
          </a:solidFill>
          <a:ln/>
        </p:spPr>
      </p:sp>
      <p:sp>
        <p:nvSpPr>
          <p:cNvPr id="11" name="Text 9"/>
          <p:cNvSpPr/>
          <p:nvPr/>
        </p:nvSpPr>
        <p:spPr>
          <a:xfrm>
            <a:off x="1915120" y="4231481"/>
            <a:ext cx="2678787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Extraction Block 2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915120" y="4608314"/>
            <a:ext cx="11671697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Conv2D (64 filters) → BatchNorm → ReLU → MaxPooling.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27967" y="5277445"/>
            <a:ext cx="174308" cy="1045964"/>
          </a:xfrm>
          <a:prstGeom prst="roundRect">
            <a:avLst>
              <a:gd name="adj" fmla="val 90013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2176582" y="5451753"/>
            <a:ext cx="217908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Classification Head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2176582" y="5828586"/>
            <a:ext cx="1141023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Flatten → Dense (128 units, ReLU) → Dropout (0.5) → Output (10 units, Softmax).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1566505" y="6497717"/>
            <a:ext cx="174308" cy="1045964"/>
          </a:xfrm>
          <a:prstGeom prst="roundRect">
            <a:avLst>
              <a:gd name="adj" fmla="val 90013"/>
            </a:avLst>
          </a:prstGeom>
          <a:solidFill>
            <a:srgbClr val="CEE6FD"/>
          </a:solidFill>
          <a:ln/>
        </p:spPr>
      </p:sp>
      <p:sp>
        <p:nvSpPr>
          <p:cNvPr id="17" name="Text 15"/>
          <p:cNvSpPr/>
          <p:nvPr/>
        </p:nvSpPr>
        <p:spPr>
          <a:xfrm>
            <a:off x="1915120" y="6672024"/>
            <a:ext cx="2464713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Optimizer &amp; Parameters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915120" y="7048857"/>
            <a:ext cx="11671697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Optimizer: Adam (learning_rate=0.001). Total params: 422,026 (1.61 MB).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8473" y="318492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978" y="318492"/>
            <a:ext cx="5419249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1314450"/>
            <a:ext cx="5435918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 Performance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1180267" y="2066568"/>
            <a:ext cx="3200757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Convergence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180267" y="2786658"/>
            <a:ext cx="710850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converged rapidly. By Epoch 2, validation accuracy was already ~98.7%.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80267" y="3789402"/>
            <a:ext cx="3200757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Early Stopping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180267" y="4509492"/>
            <a:ext cx="710850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Training was stable with validation loss steadily decreasing from 0.208 to 0.028 over 10 epochs.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180267" y="5512237"/>
            <a:ext cx="3200757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Results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180267" y="6232327"/>
            <a:ext cx="710850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Training Accuracy ~99.03%, Validation Accuracy ~99.28%, Test Accuracy 99.14%.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868" y="378857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174" y="378857"/>
            <a:ext cx="5419249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1208127"/>
            <a:ext cx="7108508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Evaluation &amp; Predictions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1180267" y="2861905"/>
            <a:ext cx="3447574" cy="2314456"/>
          </a:xfrm>
          <a:prstGeom prst="roundRect">
            <a:avLst>
              <a:gd name="adj" fmla="val 8298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24107" y="3105745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Confusion Matrix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24107" y="3567113"/>
            <a:ext cx="2959894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shows near-perfect diagonal dominance with very few misclassifications.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841200" y="2861905"/>
            <a:ext cx="3447574" cy="2314456"/>
          </a:xfrm>
          <a:prstGeom prst="roundRect">
            <a:avLst>
              <a:gd name="adj" fmla="val 8298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085040" y="3105745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Classification Report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085040" y="3567113"/>
            <a:ext cx="2959894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Precision, Recall, and F1-Score are ≥0.99 for almost every digit class, indicating exceptional reliability.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180267" y="5389721"/>
            <a:ext cx="7108508" cy="1631752"/>
          </a:xfrm>
          <a:prstGeom prst="roundRect">
            <a:avLst>
              <a:gd name="adj" fmla="val 11769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424107" y="563356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Sample Predictions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424107" y="6094928"/>
            <a:ext cx="662082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model correctly predicts handwritten digits with high confidence.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6171" y="366503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309" y="366503"/>
            <a:ext cx="5419249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2938582"/>
            <a:ext cx="6512362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Confusion Matrix Analysis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1180267" y="3925491"/>
            <a:ext cx="7108508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diagonal dominance indicates excellent classification performance. Misclassifications are minimal and occur primarily between visually similar digits (e.g., a few '4's confused as '9's, likely due to messy handwriting).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868" y="366503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2270522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Conclusions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3364111"/>
            <a:ext cx="3947636" cy="2594848"/>
          </a:xfrm>
          <a:prstGeom prst="roundRect">
            <a:avLst>
              <a:gd name="adj" fmla="val 19736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1393627" y="357747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Reliability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393627" y="4038838"/>
            <a:ext cx="3520916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accuracy of 99.14% confirms the CNN architecture is highly effective, significantly outperforming traditional ML methods (SVM, KNN).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341263" y="3364111"/>
            <a:ext cx="3947755" cy="2594848"/>
          </a:xfrm>
          <a:prstGeom prst="roundRect">
            <a:avLst>
              <a:gd name="adj" fmla="val 19736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5554623" y="357747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Robustness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5554623" y="4038838"/>
            <a:ext cx="3521035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Batch Normalization and Dropout successfully prevented overfitting—Test Accuracy (99.14%) exceeds Training Accuracy (99.03%).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9502378" y="3364111"/>
            <a:ext cx="3947755" cy="2594848"/>
          </a:xfrm>
          <a:prstGeom prst="roundRect">
            <a:avLst>
              <a:gd name="adj" fmla="val 19736"/>
            </a:avLst>
          </a:prstGeom>
          <a:solidFill>
            <a:srgbClr val="CEE6FD"/>
          </a:solidFill>
          <a:ln/>
        </p:spPr>
      </p:sp>
      <p:sp>
        <p:nvSpPr>
          <p:cNvPr id="11" name="Text 9"/>
          <p:cNvSpPr/>
          <p:nvPr/>
        </p:nvSpPr>
        <p:spPr>
          <a:xfrm>
            <a:off x="9715738" y="3577471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Efficiency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715738" y="4038838"/>
            <a:ext cx="3521035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state-of-the-art results in just 10 epochs (~4 minutes), making it computationally efficient.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584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Instrument Sans Semi Bold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Vansh Kumar</cp:lastModifiedBy>
  <cp:revision>2</cp:revision>
  <dcterms:created xsi:type="dcterms:W3CDTF">2025-12-17T11:54:11Z</dcterms:created>
  <dcterms:modified xsi:type="dcterms:W3CDTF">2025-12-17T13:01:28Z</dcterms:modified>
</cp:coreProperties>
</file>